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7" r:id="rId3"/>
    <p:sldId id="272" r:id="rId4"/>
    <p:sldId id="288" r:id="rId5"/>
    <p:sldId id="289" r:id="rId6"/>
    <p:sldId id="292" r:id="rId7"/>
    <p:sldId id="295" r:id="rId8"/>
    <p:sldId id="296" r:id="rId9"/>
    <p:sldId id="293" r:id="rId10"/>
    <p:sldId id="294" r:id="rId11"/>
    <p:sldId id="290" r:id="rId12"/>
    <p:sldId id="291" r:id="rId13"/>
    <p:sldId id="269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7" autoAdjust="0"/>
    <p:restoredTop sz="96593" autoAdjust="0"/>
  </p:normalViewPr>
  <p:slideViewPr>
    <p:cSldViewPr>
      <p:cViewPr varScale="1">
        <p:scale>
          <a:sx n="89" d="100"/>
          <a:sy n="89" d="100"/>
        </p:scale>
        <p:origin x="138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C56A4-76EF-4499-ADA8-6EB0E291B1E1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66199-B3D8-4251-A4B6-B216B12956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75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愿景：运用互联网思维与技术，整合并共享保险理赔及汽车服务资源，在行业创新引入“个人创业</a:t>
            </a:r>
            <a:r>
              <a:rPr lang="en-US" altLang="zh-CN" dirty="0" smtClean="0"/>
              <a:t>+</a:t>
            </a:r>
            <a:r>
              <a:rPr lang="zh-CN" altLang="en-US" dirty="0" smtClean="0"/>
              <a:t>后援平台</a:t>
            </a:r>
            <a:r>
              <a:rPr lang="en-US" altLang="zh-CN" dirty="0" smtClean="0"/>
              <a:t>+</a:t>
            </a:r>
            <a:r>
              <a:rPr lang="zh-CN" altLang="en-US" dirty="0" smtClean="0"/>
              <a:t>信用体系”的平台运营机制，搭建一个为保险人、车主提供保险理赔及“车生活”服务的保险公共服务平台及生态系统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270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1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46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50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572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57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57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6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217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66199-B3D8-4251-A4B6-B216B129564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6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419D3-EC6E-4CF5-A99B-33D451E9CCF9}" type="datetimeFigureOut">
              <a:rPr lang="zh-CN" altLang="en-US" smtClean="0"/>
              <a:pPr/>
              <a:t>2016/5/9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726AE-04DD-41B4-80DB-9F608AB60D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979712" y="1454919"/>
            <a:ext cx="5184576" cy="1470025"/>
          </a:xfrm>
        </p:spPr>
        <p:txBody>
          <a:bodyPr>
            <a:normAutofit fontScale="90000"/>
          </a:bodyPr>
          <a:lstStyle/>
          <a:p>
            <a:r>
              <a:rPr lang="zh-CN" altLang="en-US" sz="5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车童网 </a:t>
            </a:r>
            <a:r>
              <a:rPr lang="en-US" altLang="zh-CN" sz="39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5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新生态</a:t>
            </a:r>
            <a:r>
              <a:rPr lang="en-US" altLang="zh-CN" sz="5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5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2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2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保险售后公共服务平台</a:t>
            </a:r>
            <a:endParaRPr lang="zh-CN" altLang="en-US" sz="4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979712" y="3692624"/>
            <a:ext cx="5184576" cy="1752600"/>
          </a:xfrm>
        </p:spPr>
        <p:txBody>
          <a:bodyPr>
            <a:normAutofit/>
          </a:bodyPr>
          <a:lstStyle/>
          <a:p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深圳市车童网络技术有限公司</a:t>
            </a:r>
            <a:endParaRPr lang="en-US" altLang="zh-CN" sz="15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500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03 · 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产品类型一一人伤业务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55576" y="836712"/>
            <a:ext cx="7920880" cy="792088"/>
            <a:chOff x="539552" y="1052736"/>
            <a:chExt cx="7920880" cy="792088"/>
          </a:xfrm>
        </p:grpSpPr>
        <p:grpSp>
          <p:nvGrpSpPr>
            <p:cNvPr id="5" name="组合 47"/>
            <p:cNvGrpSpPr/>
            <p:nvPr/>
          </p:nvGrpSpPr>
          <p:grpSpPr>
            <a:xfrm>
              <a:off x="539552" y="1052736"/>
              <a:ext cx="7920880" cy="792088"/>
              <a:chOff x="539552" y="908720"/>
              <a:chExt cx="7920880" cy="79208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3568" y="1139492"/>
                <a:ext cx="770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人伤案件查勘、调查、核损及调解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39552" y="1052736"/>
                <a:ext cx="648072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1475656" y="1052736"/>
                <a:ext cx="6984776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39552" y="1052736"/>
                <a:ext cx="0" cy="648072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39552" y="1700808"/>
                <a:ext cx="792088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8460432" y="1052736"/>
                <a:ext cx="0" cy="648072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1187624" y="908720"/>
                <a:ext cx="144016" cy="144016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/>
            <p:cNvCxnSpPr/>
            <p:nvPr/>
          </p:nvCxnSpPr>
          <p:spPr>
            <a:xfrm>
              <a:off x="1331640" y="1052736"/>
              <a:ext cx="144016" cy="144016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765184" y="1844824"/>
            <a:ext cx="7911272" cy="4274897"/>
            <a:chOff x="477152" y="1844824"/>
            <a:chExt cx="8563464" cy="4627312"/>
          </a:xfrm>
        </p:grpSpPr>
        <p:pic>
          <p:nvPicPr>
            <p:cNvPr id="2050" name="Picture 2" descr="C:\Users\Winni\Desktop\app-v0.2\APP_现场勘查_标的信息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664" y="1844824"/>
              <a:ext cx="2092352" cy="371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Winni\Desktop\app-v0.2\一次性探视_抢单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52" y="1844824"/>
              <a:ext cx="2078624" cy="3695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Winni\Desktop\app-v0.2\医院探视-基本信息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32"/>
            <a:stretch/>
          </p:blipFill>
          <p:spPr bwMode="auto">
            <a:xfrm>
              <a:off x="6948264" y="1844824"/>
              <a:ext cx="2092352" cy="371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Winni\Desktop\app-v0.2\一次性调解（影像）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1844824"/>
              <a:ext cx="2082291" cy="4627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650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04 · 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发展现状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0058" y="3770756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车童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29152" y="375387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县域覆盖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2968" y="377700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地市覆盖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57344" y="3760123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创业团队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19501" y="373793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订单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7364" y="4191471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.2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en-US" sz="24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78273" y="4191471"/>
            <a:ext cx="110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endParaRPr lang="zh-CN" altLang="en-US" sz="24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1740" y="4191471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74%</a:t>
            </a:r>
            <a:endParaRPr lang="zh-CN" altLang="en-US" sz="24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7924" y="4191471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200+</a:t>
            </a:r>
            <a:endParaRPr lang="zh-CN" altLang="en-US" sz="24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50092" y="4169285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en-US" sz="24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55687" y="2145720"/>
            <a:ext cx="1100181" cy="1100181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饼形 22"/>
          <p:cNvSpPr/>
          <p:nvPr/>
        </p:nvSpPr>
        <p:spPr>
          <a:xfrm>
            <a:off x="753348" y="2081753"/>
            <a:ext cx="1292073" cy="1279280"/>
          </a:xfrm>
          <a:prstGeom prst="pie">
            <a:avLst>
              <a:gd name="adj1" fmla="val 14835873"/>
              <a:gd name="adj2" fmla="val 2155339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38233" y="2145720"/>
            <a:ext cx="1100181" cy="1100181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饼形 24"/>
          <p:cNvSpPr/>
          <p:nvPr/>
        </p:nvSpPr>
        <p:spPr>
          <a:xfrm>
            <a:off x="4035893" y="2081753"/>
            <a:ext cx="1292073" cy="1279280"/>
          </a:xfrm>
          <a:prstGeom prst="pie">
            <a:avLst>
              <a:gd name="adj1" fmla="val 4545273"/>
              <a:gd name="adj2" fmla="val 2155339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478273" y="2145720"/>
            <a:ext cx="1100181" cy="1100181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饼形 26"/>
          <p:cNvSpPr/>
          <p:nvPr/>
        </p:nvSpPr>
        <p:spPr>
          <a:xfrm>
            <a:off x="2375934" y="2081753"/>
            <a:ext cx="1292073" cy="1279280"/>
          </a:xfrm>
          <a:prstGeom prst="pie">
            <a:avLst>
              <a:gd name="adj1" fmla="val 411842"/>
              <a:gd name="adj2" fmla="val 2155339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721900" y="2081753"/>
            <a:ext cx="1266488" cy="127928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234068" y="2081753"/>
            <a:ext cx="1266488" cy="127928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7626928" y="2490937"/>
            <a:ext cx="498918" cy="5502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7754861" y="2631664"/>
            <a:ext cx="2302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59118" y="2840614"/>
            <a:ext cx="2302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763375" y="2729731"/>
            <a:ext cx="2302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831399" y="2734011"/>
            <a:ext cx="345621" cy="407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√</a:t>
            </a:r>
            <a:endParaRPr lang="zh-CN" altLang="en-US" dirty="0"/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3404" y="2341667"/>
            <a:ext cx="802215" cy="79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99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05 · 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合作伙伴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6" y="1124744"/>
            <a:ext cx="8782773" cy="443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3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619672" y="1268760"/>
            <a:ext cx="5904656" cy="24482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0" dirty="0" smtClean="0">
                <a:solidFill>
                  <a:schemeClr val="tx2">
                    <a:lumMod val="75000"/>
                  </a:schemeClr>
                </a:solidFill>
              </a:rPr>
              <a:t>thanks</a:t>
            </a:r>
            <a:endParaRPr lang="zh-CN" altLang="en-US" sz="11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7" name="Picture 2" descr="E:\工作文件\LOGO标示\车童网标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00099"/>
            <a:ext cx="936104" cy="344725"/>
          </a:xfrm>
          <a:prstGeom prst="rect">
            <a:avLst/>
          </a:prstGeom>
          <a:solidFill>
            <a:schemeClr val="bg1"/>
          </a:solidFill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车童网动画宣传片(正片3.0）480x3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764704"/>
            <a:ext cx="8944421" cy="506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228993"/>
            <a:ext cx="2261557" cy="128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049607" y="4064056"/>
            <a:ext cx="1035876" cy="10164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  <a:latin typeface="等线 Light" pitchFamily="2" charset="-122"/>
              <a:ea typeface="等线 Light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05872" y="4113524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  <a:latin typeface="等线 Light" pitchFamily="2" charset="-122"/>
              <a:ea typeface="等线 Light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01220" y="4494372"/>
            <a:ext cx="2419252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品牌塑造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共建共享</a:t>
            </a:r>
            <a:r>
              <a:rPr lang="en-US" altLang="zh-CN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创业致富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013695" y="4068688"/>
            <a:ext cx="994792" cy="1016496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  <a:latin typeface="等线 Light" pitchFamily="2" charset="-122"/>
              <a:ea typeface="等线 Light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146588" y="2119840"/>
            <a:ext cx="1008112" cy="100811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  <a:latin typeface="等线 Light" pitchFamily="2" charset="-122"/>
              <a:ea typeface="等线 Light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03848" y="216930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  <a:latin typeface="等线 Light" pitchFamily="2" charset="-122"/>
              <a:ea typeface="等线 Light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051720" y="4113524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  <a:latin typeface="等线 Light" pitchFamily="2" charset="-122"/>
              <a:ea typeface="等线 Light" pitchFamily="2" charset="-122"/>
            </a:endParaRPr>
          </a:p>
        </p:txBody>
      </p:sp>
      <p:cxnSp>
        <p:nvCxnSpPr>
          <p:cNvPr id="35" name="直接连接符 34"/>
          <p:cNvCxnSpPr>
            <a:stCxn id="33" idx="3"/>
          </p:cNvCxnSpPr>
          <p:nvPr/>
        </p:nvCxnSpPr>
        <p:spPr>
          <a:xfrm flipH="1">
            <a:off x="2699792" y="2949797"/>
            <a:ext cx="637967" cy="1214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3" idx="5"/>
            <a:endCxn id="23" idx="1"/>
          </p:cNvCxnSpPr>
          <p:nvPr/>
        </p:nvCxnSpPr>
        <p:spPr>
          <a:xfrm>
            <a:off x="3984337" y="2949797"/>
            <a:ext cx="2216971" cy="126312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4" idx="6"/>
            <a:endCxn id="25" idx="2"/>
          </p:cNvCxnSpPr>
          <p:nvPr/>
        </p:nvCxnSpPr>
        <p:spPr>
          <a:xfrm>
            <a:off x="2966120" y="4570724"/>
            <a:ext cx="313975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570936" y="2308100"/>
            <a:ext cx="171713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端 车主无忧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3926" y="2668140"/>
            <a:ext cx="26308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救援、车务、维修、二手车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01220" y="4213710"/>
            <a:ext cx="118494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 车童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7584" y="4216091"/>
            <a:ext cx="19175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端 </a:t>
            </a:r>
            <a:r>
              <a:rPr lang="en-US" altLang="zh-CN" sz="2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保险</a:t>
            </a:r>
            <a:r>
              <a:rPr lang="en-US" altLang="zh-CN" sz="2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机构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7584" y="4576131"/>
            <a:ext cx="188064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高效率</a:t>
            </a:r>
            <a:r>
              <a:rPr lang="en-US" altLang="zh-CN" sz="1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1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高品质</a:t>
            </a:r>
            <a:r>
              <a:rPr lang="en-US" altLang="zh-CN" sz="14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14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低成本</a:t>
            </a:r>
            <a:endParaRPr lang="zh-CN" altLang="en-US" sz="14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55576" y="836712"/>
            <a:ext cx="7920880" cy="792088"/>
            <a:chOff x="539552" y="1052736"/>
            <a:chExt cx="7920880" cy="792088"/>
          </a:xfrm>
        </p:grpSpPr>
        <p:grpSp>
          <p:nvGrpSpPr>
            <p:cNvPr id="44" name="组合 47"/>
            <p:cNvGrpSpPr/>
            <p:nvPr/>
          </p:nvGrpSpPr>
          <p:grpSpPr>
            <a:xfrm>
              <a:off x="539552" y="1052736"/>
              <a:ext cx="7920880" cy="792088"/>
              <a:chOff x="539552" y="908720"/>
              <a:chExt cx="7920880" cy="792088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683568" y="1139492"/>
                <a:ext cx="770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整合社会服务资源，建设保险公共服务平台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539552" y="1052736"/>
                <a:ext cx="648072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475656" y="1052736"/>
                <a:ext cx="6984776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539552" y="1052736"/>
                <a:ext cx="0" cy="648072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539552" y="1700808"/>
                <a:ext cx="792088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8460432" y="1052736"/>
                <a:ext cx="0" cy="648072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1187624" y="908720"/>
                <a:ext cx="144016" cy="144016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直接连接符 44"/>
            <p:cNvCxnSpPr/>
            <p:nvPr/>
          </p:nvCxnSpPr>
          <p:spPr>
            <a:xfrm>
              <a:off x="1331640" y="1052736"/>
              <a:ext cx="144016" cy="144016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矩形 52"/>
          <p:cNvSpPr/>
          <p:nvPr/>
        </p:nvSpPr>
        <p:spPr>
          <a:xfrm>
            <a:off x="1013195" y="5426060"/>
            <a:ext cx="7111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“互联网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后援平台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个人创业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信用体系”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01 ·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商业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模式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标题 1"/>
          <p:cNvSpPr txBox="1">
            <a:spLocks/>
          </p:cNvSpPr>
          <p:nvPr/>
        </p:nvSpPr>
        <p:spPr>
          <a:xfrm>
            <a:off x="395536" y="11663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02 · 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商业要素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77982" y="1628799"/>
            <a:ext cx="1184940" cy="3384375"/>
            <a:chOff x="977982" y="1628799"/>
            <a:chExt cx="1184940" cy="3384375"/>
          </a:xfrm>
        </p:grpSpPr>
        <p:sp>
          <p:nvSpPr>
            <p:cNvPr id="3" name="椭圆 2"/>
            <p:cNvSpPr/>
            <p:nvPr/>
          </p:nvSpPr>
          <p:spPr>
            <a:xfrm>
              <a:off x="1026353" y="1628799"/>
              <a:ext cx="1080120" cy="108012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010550" y="2996951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2942" y="1964389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全 覆 盖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7982" y="3068960"/>
              <a:ext cx="118494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整合服务资源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团队</a:t>
              </a: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建制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个人创业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1010549" y="5013173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555531" y="1628797"/>
            <a:ext cx="1095923" cy="3384028"/>
            <a:chOff x="2555531" y="1628797"/>
            <a:chExt cx="1095923" cy="3384028"/>
          </a:xfrm>
        </p:grpSpPr>
        <p:sp>
          <p:nvSpPr>
            <p:cNvPr id="59" name="椭圆 58"/>
            <p:cNvSpPr/>
            <p:nvPr/>
          </p:nvSpPr>
          <p:spPr>
            <a:xfrm>
              <a:off x="2571334" y="1628797"/>
              <a:ext cx="1080120" cy="108012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2555531" y="2996949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607923" y="1964387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全 外 包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89675" y="3068958"/>
              <a:ext cx="85151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横向延伸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纵向深化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2584041" y="5012824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4017722" y="1628797"/>
            <a:ext cx="1351653" cy="3384379"/>
            <a:chOff x="4017722" y="1628797"/>
            <a:chExt cx="1351653" cy="3384379"/>
          </a:xfrm>
        </p:grpSpPr>
        <p:sp>
          <p:nvSpPr>
            <p:cNvPr id="65" name="椭圆 64"/>
            <p:cNvSpPr/>
            <p:nvPr/>
          </p:nvSpPr>
          <p:spPr>
            <a:xfrm>
              <a:off x="4149447" y="1628797"/>
              <a:ext cx="1080120" cy="108012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133644" y="2996949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186036" y="1964387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高 效 率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17722" y="3068958"/>
              <a:ext cx="1351653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在线响应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快速</a:t>
              </a: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到现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提交、审核及时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4162154" y="5013175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5651875" y="1628797"/>
            <a:ext cx="1095923" cy="3384378"/>
            <a:chOff x="5651875" y="1628797"/>
            <a:chExt cx="1095923" cy="3384378"/>
          </a:xfrm>
        </p:grpSpPr>
        <p:sp>
          <p:nvSpPr>
            <p:cNvPr id="71" name="椭圆 70"/>
            <p:cNvSpPr/>
            <p:nvPr/>
          </p:nvSpPr>
          <p:spPr>
            <a:xfrm>
              <a:off x="5667678" y="1628797"/>
              <a:ext cx="1080120" cy="108012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5651875" y="2996949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704267" y="1964387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高 质 量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02665" y="3068958"/>
              <a:ext cx="1018227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分专业认证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评价体系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后台支持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五星机制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5" name="直接连接符 74"/>
            <p:cNvCxnSpPr/>
            <p:nvPr/>
          </p:nvCxnSpPr>
          <p:spPr>
            <a:xfrm>
              <a:off x="5673443" y="5013174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7131476" y="1628797"/>
            <a:ext cx="1184940" cy="3384029"/>
            <a:chOff x="7131476" y="1628797"/>
            <a:chExt cx="1184940" cy="3384029"/>
          </a:xfrm>
        </p:grpSpPr>
        <p:sp>
          <p:nvSpPr>
            <p:cNvPr id="77" name="椭圆 76"/>
            <p:cNvSpPr/>
            <p:nvPr/>
          </p:nvSpPr>
          <p:spPr>
            <a:xfrm>
              <a:off x="7179846" y="1628797"/>
              <a:ext cx="1080120" cy="108012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7164043" y="2996949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7216435" y="1964387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低 成 本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131476" y="3068958"/>
              <a:ext cx="118494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服务半径最小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集约化管理</a:t>
              </a:r>
              <a:endPara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双向让利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7249003" y="5012825"/>
              <a:ext cx="1067413" cy="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2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03 · 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产品类型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13407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车险理赔</a:t>
            </a:r>
            <a:endParaRPr lang="zh-CN" altLang="en-US" sz="24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177281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基础服务，做深做透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建设全覆盖服务网络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进而分专业认证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99592" y="1772816"/>
            <a:ext cx="230425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7584" y="33346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分散型业务</a:t>
            </a:r>
            <a:endParaRPr lang="zh-CN" altLang="en-US" sz="24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3" y="3789040"/>
            <a:ext cx="1323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货运险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医健险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通用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协勘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99592" y="3789040"/>
            <a:ext cx="24482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36" y="1196752"/>
            <a:ext cx="5505615" cy="506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6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03 · 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产品类型一一车险业务：派工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55576" y="836712"/>
            <a:ext cx="7920880" cy="938658"/>
            <a:chOff x="539552" y="1052736"/>
            <a:chExt cx="7920880" cy="938658"/>
          </a:xfrm>
        </p:grpSpPr>
        <p:grpSp>
          <p:nvGrpSpPr>
            <p:cNvPr id="12" name="组合 47"/>
            <p:cNvGrpSpPr/>
            <p:nvPr/>
          </p:nvGrpSpPr>
          <p:grpSpPr>
            <a:xfrm>
              <a:off x="539552" y="1052736"/>
              <a:ext cx="7920880" cy="938658"/>
              <a:chOff x="539552" y="908720"/>
              <a:chExt cx="7920880" cy="93865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683568" y="1139492"/>
                <a:ext cx="77048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车险代勘</a:t>
                </a:r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：服务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成本低、作业规范好、风险同比</a:t>
                </a:r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小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j-cs"/>
                </a:endParaRPr>
              </a:p>
              <a:p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539552" y="1052736"/>
                <a:ext cx="648072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475656" y="1052736"/>
                <a:ext cx="6984776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539552" y="1052736"/>
                <a:ext cx="0" cy="648072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539552" y="1700808"/>
                <a:ext cx="792088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8460432" y="1052736"/>
                <a:ext cx="0" cy="648072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1187624" y="908720"/>
                <a:ext cx="144016" cy="144016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连接符 12"/>
            <p:cNvCxnSpPr/>
            <p:nvPr/>
          </p:nvCxnSpPr>
          <p:spPr>
            <a:xfrm>
              <a:off x="1331640" y="1052736"/>
              <a:ext cx="144016" cy="144016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7" y="1700808"/>
            <a:ext cx="6868866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04" y="3212976"/>
            <a:ext cx="7324244" cy="288032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11560" y="5589240"/>
            <a:ext cx="820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统根据地点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搜索附近车童，显示信用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和距离，保险人可根据需求圈选其中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个或多个车童进行派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为了提高响应时效，系统支持向多个车童同时派单。</a:t>
            </a:r>
          </a:p>
          <a:p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44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03 · 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产品类型一一车险业务：抢单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99592" y="5354632"/>
            <a:ext cx="8208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委托人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圈选多名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车童派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单时，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车童即刻形成“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抢单”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，最快响应的车童即抢单成功。</a:t>
            </a:r>
          </a:p>
          <a:p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7544" y="1368152"/>
            <a:ext cx="8277767" cy="3573016"/>
            <a:chOff x="683568" y="1124744"/>
            <a:chExt cx="9111888" cy="39330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124744"/>
              <a:ext cx="2211238" cy="3933056"/>
            </a:xfrm>
            <a:prstGeom prst="rect">
              <a:avLst/>
            </a:prstGeom>
          </p:spPr>
        </p:pic>
        <p:pic>
          <p:nvPicPr>
            <p:cNvPr id="2050" name="Picture 2" descr="C:\Users\Winni\Desktop\新建文件夹\抢单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24" y="1124744"/>
              <a:ext cx="2211238" cy="3933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Winni\Desktop\新建文件夹\抢单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124744"/>
              <a:ext cx="2204670" cy="392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Winni\Desktop\新建文件夹\抢单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1124744"/>
              <a:ext cx="2199120" cy="391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9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03 · 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产品类型一一车险业务：作业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C:\Users\Winni\Desktop\新建文件夹\作业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30" y="1412776"/>
            <a:ext cx="2021419" cy="359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2611553" y="1412777"/>
            <a:ext cx="6208919" cy="3604604"/>
            <a:chOff x="539552" y="1618134"/>
            <a:chExt cx="7219561" cy="4191335"/>
          </a:xfrm>
        </p:grpSpPr>
        <p:pic>
          <p:nvPicPr>
            <p:cNvPr id="3075" name="Picture 3" descr="C:\Users\Winni\Desktop\新建文件夹\作业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618134"/>
              <a:ext cx="2350451" cy="418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Winni\Desktop\新建文件夹\作业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0390" y="1628800"/>
              <a:ext cx="2350451" cy="418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C:\Users\Winni\Desktop\新建文件夹\作业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662" y="1628800"/>
              <a:ext cx="2350451" cy="418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03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536" y="6448980"/>
            <a:ext cx="20882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 童 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03 · 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产品类型一一货运险业务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55576" y="836712"/>
            <a:ext cx="7920880" cy="938658"/>
            <a:chOff x="539552" y="1052736"/>
            <a:chExt cx="7920880" cy="938658"/>
          </a:xfrm>
        </p:grpSpPr>
        <p:grpSp>
          <p:nvGrpSpPr>
            <p:cNvPr id="5" name="组合 47"/>
            <p:cNvGrpSpPr/>
            <p:nvPr/>
          </p:nvGrpSpPr>
          <p:grpSpPr>
            <a:xfrm>
              <a:off x="539552" y="1052736"/>
              <a:ext cx="7920880" cy="938658"/>
              <a:chOff x="539552" y="908720"/>
              <a:chExt cx="7920880" cy="93865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3568" y="1139492"/>
                <a:ext cx="77048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水路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运输、陆路</a:t>
                </a:r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运输及航空运输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j-cs"/>
                </a:endParaRPr>
              </a:p>
              <a:p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39552" y="1052736"/>
                <a:ext cx="648072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1475656" y="1052736"/>
                <a:ext cx="6984776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39552" y="1052736"/>
                <a:ext cx="0" cy="648072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39552" y="1700808"/>
                <a:ext cx="792088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8460432" y="1052736"/>
                <a:ext cx="0" cy="648072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1187624" y="908720"/>
                <a:ext cx="144016" cy="144016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/>
            <p:cNvCxnSpPr/>
            <p:nvPr/>
          </p:nvCxnSpPr>
          <p:spPr>
            <a:xfrm>
              <a:off x="1331640" y="1052736"/>
              <a:ext cx="144016" cy="144016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971600" y="1700808"/>
            <a:ext cx="7477209" cy="4464496"/>
            <a:chOff x="752320" y="1916832"/>
            <a:chExt cx="6271207" cy="374441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320" y="1916833"/>
              <a:ext cx="1501023" cy="266848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54" y="1916832"/>
              <a:ext cx="1497766" cy="374441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4" y="1916833"/>
              <a:ext cx="1515423" cy="269408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916833"/>
              <a:ext cx="1509967" cy="2684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68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443</Words>
  <Application>Microsoft Office PowerPoint</Application>
  <PresentationFormat>全屏显示(4:3)</PresentationFormat>
  <Paragraphs>89</Paragraphs>
  <Slides>13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 Light</vt:lpstr>
      <vt:lpstr>宋体</vt:lpstr>
      <vt:lpstr>微软雅黑</vt:lpstr>
      <vt:lpstr>Arial</vt:lpstr>
      <vt:lpstr>Calibri</vt:lpstr>
      <vt:lpstr>Office 主题</vt:lpstr>
      <vt:lpstr>车童网 · 新生态   保险售后公共服务平台</vt:lpstr>
      <vt:lpstr>PowerPoint 演示文稿</vt:lpstr>
      <vt:lpstr>01 · 商业模式</vt:lpstr>
      <vt:lpstr>PowerPoint 演示文稿</vt:lpstr>
      <vt:lpstr>03 · 产品类型</vt:lpstr>
      <vt:lpstr>03 · 产品类型一一车险业务：派工</vt:lpstr>
      <vt:lpstr>03 · 产品类型一一车险业务：抢单</vt:lpstr>
      <vt:lpstr>03 · 产品类型一一车险业务：作业</vt:lpstr>
      <vt:lpstr>03 · 产品类型一一货运险业务</vt:lpstr>
      <vt:lpstr>03 · 产品类型一一人伤业务</vt:lpstr>
      <vt:lpstr>04 · 发展现状</vt:lpstr>
      <vt:lpstr>05 · 合作伙伴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车童网   发展报告</dc:title>
  <dc:creator>ienovo</dc:creator>
  <cp:lastModifiedBy>luoxl</cp:lastModifiedBy>
  <cp:revision>301</cp:revision>
  <dcterms:created xsi:type="dcterms:W3CDTF">2015-10-08T01:01:55Z</dcterms:created>
  <dcterms:modified xsi:type="dcterms:W3CDTF">2016-05-09T07:52:12Z</dcterms:modified>
</cp:coreProperties>
</file>